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9"/>
  </p:notesMasterIdLst>
  <p:handoutMasterIdLst>
    <p:handoutMasterId r:id="rId20"/>
  </p:handoutMasterIdLst>
  <p:sldIdLst>
    <p:sldId id="1779" r:id="rId7"/>
    <p:sldId id="1836" r:id="rId8"/>
    <p:sldId id="1800" r:id="rId9"/>
    <p:sldId id="1807" r:id="rId10"/>
    <p:sldId id="1803" r:id="rId11"/>
    <p:sldId id="1719" r:id="rId12"/>
    <p:sldId id="1804" r:id="rId13"/>
    <p:sldId id="1806" r:id="rId14"/>
    <p:sldId id="1790" r:id="rId15"/>
    <p:sldId id="1805" r:id="rId16"/>
    <p:sldId id="1718" r:id="rId17"/>
    <p:sldId id="680" r:id="rId18"/>
  </p:sldIdLst>
  <p:sldSz cx="12196763" cy="6858000"/>
  <p:notesSz cx="6805613" cy="9939338"/>
  <p:custDataLst>
    <p:tags r:id="rId2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6" autoAdjust="0"/>
    <p:restoredTop sz="96291" autoAdjust="0"/>
  </p:normalViewPr>
  <p:slideViewPr>
    <p:cSldViewPr showGuides="1">
      <p:cViewPr varScale="1">
        <p:scale>
          <a:sx n="116" d="100"/>
          <a:sy n="116" d="100"/>
        </p:scale>
        <p:origin x="208" y="21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5</a:t>
            </a:fld>
            <a:endParaRPr lang="zh-CN" altLang="en-US"/>
          </a:p>
        </p:txBody>
      </p:sp>
    </p:spTree>
    <p:extLst>
      <p:ext uri="{BB962C8B-B14F-4D97-AF65-F5344CB8AC3E}">
        <p14:creationId xmlns:p14="http://schemas.microsoft.com/office/powerpoint/2010/main" val="40362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1/9/23 1:49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20433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hyperlink" Target="https://arxiv.org/pdf/1710.09282.pdf" TargetMode="External"/><Relationship Id="rId13" Type="http://schemas.openxmlformats.org/officeDocument/2006/relationships/hyperlink" Target="http://on-demand.gputechconf.com/gtcdc/2017/presentation/dc7172-shashank-prasanna-deep-learning-deployment-with-nvidia-tensorrt.pdf" TargetMode="External"/><Relationship Id="rId3" Type="http://schemas.openxmlformats.org/officeDocument/2006/relationships/hyperlink" Target="https://arxiv.org/abs/1811.09886" TargetMode="External"/><Relationship Id="rId7" Type="http://schemas.openxmlformats.org/officeDocument/2006/relationships/hyperlink" Target="https://www.microsoft.com/en-us/research/wp-content/uploads/2016/02/samehe-2015sigir.optimalaggregation.pdf" TargetMode="External"/><Relationship Id="rId12" Type="http://schemas.openxmlformats.org/officeDocument/2006/relationships/hyperlink" Target="https://pdfs.semanticscholar.org/1ff9/a37d766e3a4f39757f5e1b235a42dacf18ff.pdf" TargetMode="External"/><Relationship Id="rId17" Type="http://schemas.openxmlformats.org/officeDocument/2006/relationships/hyperlink" Target="https://github.com/microsoft/AI-System" TargetMode="External"/><Relationship Id="rId2" Type="http://schemas.openxmlformats.org/officeDocument/2006/relationships/notesSlide" Target="../notesSlides/notesSlide2.xml"/><Relationship Id="rId16" Type="http://schemas.openxmlformats.org/officeDocument/2006/relationships/hyperlink" Target="http://on-demand.gputechconf.com/gtc/2017/presentation/s7310-8-bit-inference-with-tensorrt.pdf" TargetMode="External"/><Relationship Id="rId1" Type="http://schemas.openxmlformats.org/officeDocument/2006/relationships/slideLayout" Target="../slideLayouts/slideLayout8.xml"/><Relationship Id="rId6" Type="http://schemas.openxmlformats.org/officeDocument/2006/relationships/hyperlink" Target="https://arxiv.org/abs/1712.06139" TargetMode="External"/><Relationship Id="rId11" Type="http://schemas.openxmlformats.org/officeDocument/2006/relationships/hyperlink" Target="https://arxiv.org/pdf/1510.00149.pdf" TargetMode="External"/><Relationship Id="rId5" Type="http://schemas.openxmlformats.org/officeDocument/2006/relationships/hyperlink" Target="https://www.kdd.org/kdd2017/papers/view/tfx-a-tensorflow-based-production-scale-machine-learning-platform" TargetMode="External"/><Relationship Id="rId15" Type="http://schemas.openxmlformats.org/officeDocument/2006/relationships/hyperlink" Target="https://www.usenix.org/system/files/osdi18-chen.pdf" TargetMode="External"/><Relationship Id="rId10" Type="http://schemas.openxmlformats.org/officeDocument/2006/relationships/hyperlink" Target="https://developer.nvidia.com/deep-learning-performance-training-inference" TargetMode="External"/><Relationship Id="rId4" Type="http://schemas.openxmlformats.org/officeDocument/2006/relationships/hyperlink" Target="https://www.usenix.org/system/files/conference/nsdi17/nsdi17-crankshaw.pdf" TargetMode="External"/><Relationship Id="rId9" Type="http://schemas.openxmlformats.org/officeDocument/2006/relationships/hyperlink" Target="http://dlsys.cs.washington.edu/pdf/lecture12.pdf" TargetMode="External"/><Relationship Id="rId14" Type="http://schemas.openxmlformats.org/officeDocument/2006/relationships/hyperlink" Target="https://people.csail.mit.edu/jrk/halide-pldi13.pdf"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11.gif"/><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58517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推理系统内容介绍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029BCCE-2246-1940-AA5E-48BF8EC30D2F}"/>
              </a:ext>
            </a:extLst>
          </p:cNvPr>
          <p:cNvSpPr>
            <a:spLocks noGrp="1"/>
          </p:cNvSpPr>
          <p:nvPr>
            <p:ph type="title"/>
          </p:nvPr>
        </p:nvSpPr>
        <p:spPr/>
        <p:txBody>
          <a:bodyPr/>
          <a:lstStyle/>
          <a:p>
            <a:r>
              <a:rPr lang="zh-CN" altLang="en-US" dirty="0"/>
              <a:t>典型深度学习推理应用</a:t>
            </a:r>
          </a:p>
        </p:txBody>
      </p:sp>
      <p:sp>
        <p:nvSpPr>
          <p:cNvPr id="6" name="内容占位符 5">
            <a:extLst>
              <a:ext uri="{FF2B5EF4-FFF2-40B4-BE49-F238E27FC236}">
                <a16:creationId xmlns:a16="http://schemas.microsoft.com/office/drawing/2014/main" id="{3ACFCAC9-8366-184D-9F6A-F3DFE0A4E05E}"/>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j-ea"/>
              </a:rPr>
              <a:t>单纯复用原有的 </a:t>
            </a:r>
            <a:r>
              <a:rPr lang="en-US" altLang="zh-CN" dirty="0">
                <a:latin typeface="Gill Sans MT" panose="020B0502020104020203" pitchFamily="34" charset="0"/>
                <a:ea typeface="+mj-ea"/>
              </a:rPr>
              <a:t>Web</a:t>
            </a:r>
            <a:r>
              <a:rPr lang="zh-CN" altLang="en-US" dirty="0">
                <a:latin typeface="Gill Sans MT" panose="020B0502020104020203" pitchFamily="34" charset="0"/>
                <a:ea typeface="+mj-ea"/>
              </a:rPr>
              <a:t> 服务器或者移动端应用软件，只能解决其中一部分问题，在深度学习模型推理的场景下，产生了新的系统设计需求与挑战。</a:t>
            </a:r>
            <a:endParaRPr lang="en-US" altLang="zh-CN" dirty="0">
              <a:latin typeface="Gill Sans MT" panose="020B0502020104020203" pitchFamily="34" charset="0"/>
              <a:ea typeface="+mj-ea"/>
            </a:endParaRPr>
          </a:p>
          <a:p>
            <a:pPr>
              <a:lnSpc>
                <a:spcPct val="150000"/>
              </a:lnSpc>
            </a:pPr>
            <a:r>
              <a:rPr lang="zh-CN" altLang="en-US" dirty="0">
                <a:latin typeface="Gill Sans MT" panose="020B0502020104020203" pitchFamily="34" charset="0"/>
                <a:ea typeface="+mj-ea"/>
              </a:rPr>
              <a:t>从深度学习训练过程和推理过程对比两者的相同点和不同点，以及在生命周期所处的环节，进而便于理解深度学习推理系统所侧重的目标。</a:t>
            </a:r>
          </a:p>
          <a:p>
            <a:pPr>
              <a:lnSpc>
                <a:spcPct val="150000"/>
              </a:lnSpc>
            </a:pPr>
            <a:endParaRPr lang="zh-CN" altLang="en-US" dirty="0">
              <a:latin typeface="Gill Sans MT" panose="020B0502020104020203" pitchFamily="34" charset="0"/>
              <a:ea typeface="+mj-ea"/>
            </a:endParaRPr>
          </a:p>
        </p:txBody>
      </p:sp>
    </p:spTree>
    <p:extLst>
      <p:ext uri="{BB962C8B-B14F-4D97-AF65-F5344CB8AC3E}">
        <p14:creationId xmlns:p14="http://schemas.microsoft.com/office/powerpoint/2010/main" val="1193794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sz="half" idx="1"/>
          </p:nvPr>
        </p:nvSpPr>
        <p:spPr/>
        <p:txBody>
          <a:bodyPr/>
          <a:lstStyle/>
          <a:p>
            <a:pPr marL="404813" indent="-395288">
              <a:buFont typeface="+mj-lt"/>
              <a:buAutoNum type="arabicPeriod"/>
            </a:pPr>
            <a:r>
              <a:rPr lang="en-US" sz="1200" dirty="0">
                <a:hlinkClick r:id="rId3"/>
              </a:rPr>
              <a:t>Deep Learning Inference in Facebook Data Centers: Characterization, Performance Optimizations and Hardware Implications</a:t>
            </a:r>
            <a:endParaRPr lang="en-US" sz="1200" dirty="0"/>
          </a:p>
          <a:p>
            <a:pPr marL="404813" indent="-395288">
              <a:buFont typeface="+mj-lt"/>
              <a:buAutoNum type="arabicPeriod"/>
            </a:pPr>
            <a:r>
              <a:rPr lang="en-US" sz="1200" dirty="0">
                <a:hlinkClick r:id="rId4"/>
              </a:rPr>
              <a:t>Clipper: A Low-Latency Online Prediction Serving System</a:t>
            </a:r>
            <a:endParaRPr lang="en-US" sz="1200" dirty="0"/>
          </a:p>
          <a:p>
            <a:pPr marL="404813" indent="-395288">
              <a:buFont typeface="+mj-lt"/>
              <a:buAutoNum type="arabicPeriod"/>
            </a:pPr>
            <a:r>
              <a:rPr lang="en-US" sz="1200" dirty="0">
                <a:hlinkClick r:id="rId5"/>
              </a:rPr>
              <a:t>TFX: A TensorFlow-Based Production-Scale Machine Learning Platform</a:t>
            </a:r>
            <a:endParaRPr lang="en-US" sz="1200" dirty="0"/>
          </a:p>
          <a:p>
            <a:pPr marL="404813" indent="-395288">
              <a:buFont typeface="+mj-lt"/>
              <a:buAutoNum type="arabicPeriod"/>
            </a:pPr>
            <a:r>
              <a:rPr lang="en-US" sz="1200" dirty="0">
                <a:hlinkClick r:id="rId6"/>
              </a:rPr>
              <a:t>TensorFlow-Serving: Flexible, High-Performance ML Serving</a:t>
            </a:r>
            <a:endParaRPr lang="en-US" sz="1200" dirty="0"/>
          </a:p>
          <a:p>
            <a:pPr marL="404813" indent="-395288">
              <a:buFont typeface="+mj-lt"/>
              <a:buAutoNum type="arabicPeriod"/>
            </a:pPr>
            <a:r>
              <a:rPr lang="en-US" sz="1200" dirty="0">
                <a:hlinkClick r:id="rId7"/>
              </a:rPr>
              <a:t>Optimal Aggregation Policy for Reducing Tail Latency of Web Search</a:t>
            </a:r>
            <a:endParaRPr lang="en-US" sz="1200" dirty="0"/>
          </a:p>
          <a:p>
            <a:pPr marL="404813" indent="-395288">
              <a:buFont typeface="+mj-lt"/>
              <a:buAutoNum type="arabicPeriod"/>
            </a:pPr>
            <a:r>
              <a:rPr lang="en-US" sz="1200" dirty="0">
                <a:hlinkClick r:id="rId8"/>
              </a:rPr>
              <a:t>A Survey of Model Compression and Acceleration for Deep Neural Networks</a:t>
            </a:r>
            <a:endParaRPr lang="en-US" sz="1200" dirty="0"/>
          </a:p>
          <a:p>
            <a:pPr marL="404813" indent="-395288">
              <a:buFont typeface="+mj-lt"/>
              <a:buAutoNum type="arabicPeriod"/>
            </a:pPr>
            <a:r>
              <a:rPr lang="en-US" altLang="zh-CN" sz="1200" dirty="0">
                <a:hlinkClick r:id="rId9"/>
              </a:rPr>
              <a:t>CSE 599W: System for ML - </a:t>
            </a:r>
            <a:r>
              <a:rPr lang="en-US" sz="1200" dirty="0">
                <a:hlinkClick r:id="rId9"/>
              </a:rPr>
              <a:t>Model Serving</a:t>
            </a:r>
            <a:endParaRPr lang="en-US" sz="1200" dirty="0"/>
          </a:p>
          <a:p>
            <a:pPr marL="404813" indent="-395288">
              <a:buFont typeface="+mj-lt"/>
              <a:buAutoNum type="arabicPeriod"/>
            </a:pPr>
            <a:r>
              <a:rPr lang="en-US" sz="1200" dirty="0">
                <a:hlinkClick r:id="rId10"/>
              </a:rPr>
              <a:t>https://developer.nvidia.com/deep-learning-performance-training-inference</a:t>
            </a:r>
            <a:r>
              <a:rPr lang="en-US" sz="1200" dirty="0"/>
              <a:t> </a:t>
            </a:r>
          </a:p>
          <a:p>
            <a:pPr marL="404813" indent="-395288">
              <a:buFont typeface="+mj-lt"/>
              <a:buAutoNum type="arabicPeriod"/>
            </a:pPr>
            <a:r>
              <a:rPr lang="en-US" sz="1200" dirty="0">
                <a:hlinkClick r:id="rId11"/>
              </a:rPr>
              <a:t>DEEP COMPRESSION:   COMPRESSING DEEP NEURAL NETWORKS WITH PRUNING, TRAINED QUANTIZATION AND HUFFMAN CODING</a:t>
            </a:r>
            <a:endParaRPr lang="en-US" sz="1200" dirty="0"/>
          </a:p>
          <a:p>
            <a:pPr marL="404813" indent="-395288">
              <a:buFont typeface="+mj-lt"/>
              <a:buAutoNum type="arabicPeriod"/>
            </a:pPr>
            <a:r>
              <a:rPr lang="en-US" sz="1200" dirty="0">
                <a:hlinkClick r:id="rId12"/>
              </a:rPr>
              <a:t>Learning both Weights and Connections for Efficient Neural Networks</a:t>
            </a:r>
            <a:endParaRPr lang="en-US" sz="1200" dirty="0"/>
          </a:p>
          <a:p>
            <a:pPr marL="404813" indent="-395288">
              <a:buFont typeface="+mj-lt"/>
              <a:buAutoNum type="arabicPeriod"/>
            </a:pPr>
            <a:r>
              <a:rPr lang="en-US" sz="1200" dirty="0">
                <a:hlinkClick r:id="rId13"/>
              </a:rPr>
              <a:t>DEEP LEARNING DEPLOYMENT WITH NVIDIA TENSORRT</a:t>
            </a:r>
          </a:p>
          <a:p>
            <a:pPr marL="404813" indent="-395288">
              <a:buFont typeface="+mj-lt"/>
              <a:buAutoNum type="arabicPeriod"/>
            </a:pPr>
            <a:r>
              <a:rPr lang="en-US" sz="1200" dirty="0">
                <a:hlinkClick r:id="rId14"/>
              </a:rPr>
              <a:t> Halide: A Language and Compiler for Optimizing </a:t>
            </a:r>
            <a:r>
              <a:rPr lang="en-US" sz="1200" dirty="0" err="1">
                <a:hlinkClick r:id="rId14"/>
              </a:rPr>
              <a:t>Parallelism,Locality</a:t>
            </a:r>
            <a:r>
              <a:rPr lang="en-US" sz="1200" dirty="0">
                <a:hlinkClick r:id="rId14"/>
              </a:rPr>
              <a:t>, and </a:t>
            </a:r>
            <a:r>
              <a:rPr lang="en-US" sz="1200" dirty="0" err="1">
                <a:hlinkClick r:id="rId14"/>
              </a:rPr>
              <a:t>Recomputation</a:t>
            </a:r>
            <a:r>
              <a:rPr lang="en-US" sz="1200" dirty="0">
                <a:hlinkClick r:id="rId14"/>
              </a:rPr>
              <a:t> in Image Processing Pipelines</a:t>
            </a:r>
            <a:endParaRPr lang="en-US" sz="1200" dirty="0"/>
          </a:p>
          <a:p>
            <a:pPr marL="404813" indent="-395288">
              <a:buFont typeface="+mj-lt"/>
              <a:buAutoNum type="arabicPeriod"/>
            </a:pPr>
            <a:r>
              <a:rPr lang="en-US" sz="1200" dirty="0">
                <a:hlinkClick r:id="rId15"/>
              </a:rPr>
              <a:t>TVM: An Automated End-to-End Optimizing Compiler for Deep Learning</a:t>
            </a:r>
            <a:endParaRPr lang="en-US" sz="1200" dirty="0"/>
          </a:p>
          <a:p>
            <a:pPr marL="404813" indent="-395288">
              <a:buFont typeface="+mj-lt"/>
              <a:buAutoNum type="arabicPeriod"/>
            </a:pPr>
            <a:r>
              <a:rPr lang="en-US" sz="1200" dirty="0">
                <a:hlinkClick r:id="rId16"/>
              </a:rPr>
              <a:t>8-bit Inference with TensorRT</a:t>
            </a:r>
            <a:endParaRPr lang="en-US" sz="1200" dirty="0"/>
          </a:p>
          <a:p>
            <a:pPr marL="404813" indent="-395288">
              <a:buFont typeface="+mj-lt"/>
              <a:buAutoNum type="arabicPeriod"/>
            </a:pPr>
            <a:r>
              <a:rPr lang="en-US" sz="1200" dirty="0">
                <a:hlinkClick r:id="rId17"/>
              </a:rPr>
              <a:t>https://github.com/microsoft/AI-System</a:t>
            </a:r>
            <a:endParaRPr lang="en-US" sz="1200" dirty="0"/>
          </a:p>
          <a:p>
            <a:pPr marL="404813" indent="-395288">
              <a:buFont typeface="+mj-lt"/>
              <a:buAutoNum type="arabicPeriod"/>
            </a:pPr>
            <a:endParaRPr lang="en-US" sz="1200" dirty="0"/>
          </a:p>
        </p:txBody>
      </p:sp>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NAS</a:t>
            </a:r>
            <a:r>
              <a:rPr lang="zh-CN" altLang="en-US" sz="2000" dirty="0">
                <a:solidFill>
                  <a:srgbClr val="374154"/>
                </a:solidFill>
                <a:latin typeface="Gill Sans MT" panose="020B0502020104020203" pitchFamily="34" charset="0"/>
              </a:rPr>
              <a:t>神经网络搜索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324036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推理系统与推理引擎</a:t>
            </a:r>
          </a:p>
          <a:p>
            <a:pPr lvl="1"/>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训练和推理服务的区别</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什么是推理系统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Optimization objectives and constraints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推理系统优化目标与约束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Difference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bet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engine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推理系统与推理引擎</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A100F-E959-B844-BC59-9F667CFC6D93}"/>
              </a:ext>
            </a:extLst>
          </p:cNvPr>
          <p:cNvSpPr>
            <a:spLocks noGrp="1"/>
          </p:cNvSpPr>
          <p:nvPr>
            <p:ph type="title"/>
          </p:nvPr>
        </p:nvSpPr>
        <p:spPr>
          <a:xfrm>
            <a:off x="623635" y="552884"/>
            <a:ext cx="10731329" cy="5396395"/>
          </a:xfrm>
        </p:spPr>
        <p:txBody>
          <a:bodyPr anchor="ctr"/>
          <a:lstStyle/>
          <a:p>
            <a:pPr algn="ctr"/>
            <a:r>
              <a:rPr kumimoji="1" lang="zh-CN" altLang="en-US" sz="9600" dirty="0"/>
              <a:t>训练和推理</a:t>
            </a:r>
            <a:br>
              <a:rPr kumimoji="1" lang="en-US" altLang="zh-CN" sz="9600" dirty="0"/>
            </a:br>
            <a:r>
              <a:rPr kumimoji="1" lang="zh-CN" altLang="en-US" sz="9600" dirty="0"/>
              <a:t>服务</a:t>
            </a:r>
          </a:p>
        </p:txBody>
      </p:sp>
    </p:spTree>
    <p:extLst>
      <p:ext uri="{BB962C8B-B14F-4D97-AF65-F5344CB8AC3E}">
        <p14:creationId xmlns:p14="http://schemas.microsoft.com/office/powerpoint/2010/main" val="36575605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5CDE-0542-44CA-BDC9-B648752CF346}"/>
              </a:ext>
            </a:extLst>
          </p:cNvPr>
          <p:cNvSpPr>
            <a:spLocks noGrp="1"/>
          </p:cNvSpPr>
          <p:nvPr>
            <p:ph type="title"/>
          </p:nvPr>
        </p:nvSpPr>
        <p:spPr/>
        <p:txBody>
          <a:bodyPr/>
          <a:lstStyle/>
          <a:p>
            <a:r>
              <a:rPr lang="zh-CN" altLang="en-US" dirty="0"/>
              <a:t>典型深度学习推理应用</a:t>
            </a:r>
            <a:endParaRPr lang="en-US" dirty="0"/>
          </a:p>
        </p:txBody>
      </p:sp>
      <p:pic>
        <p:nvPicPr>
          <p:cNvPr id="6" name="图片 5">
            <a:extLst>
              <a:ext uri="{FF2B5EF4-FFF2-40B4-BE49-F238E27FC236}">
                <a16:creationId xmlns:a16="http://schemas.microsoft.com/office/drawing/2014/main" id="{AC950156-BC31-0F4E-B970-19C00AC324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9829" y="1450706"/>
            <a:ext cx="2853757" cy="4727724"/>
          </a:xfrm>
          <a:prstGeom prst="rect">
            <a:avLst/>
          </a:prstGeom>
        </p:spPr>
      </p:pic>
      <p:pic>
        <p:nvPicPr>
          <p:cNvPr id="8" name="图片 7">
            <a:extLst>
              <a:ext uri="{FF2B5EF4-FFF2-40B4-BE49-F238E27FC236}">
                <a16:creationId xmlns:a16="http://schemas.microsoft.com/office/drawing/2014/main" id="{29CE8F5F-45DD-534B-A39B-A792685B784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50743" y="1450706"/>
            <a:ext cx="2363862" cy="4727724"/>
          </a:xfrm>
          <a:prstGeom prst="rect">
            <a:avLst/>
          </a:prstGeom>
        </p:spPr>
      </p:pic>
      <p:pic>
        <p:nvPicPr>
          <p:cNvPr id="12" name="图片 11">
            <a:extLst>
              <a:ext uri="{FF2B5EF4-FFF2-40B4-BE49-F238E27FC236}">
                <a16:creationId xmlns:a16="http://schemas.microsoft.com/office/drawing/2014/main" id="{6C5EB95E-FFF0-D746-95B5-B06DDC4C0BA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57251" y="1450706"/>
            <a:ext cx="2321650" cy="4727724"/>
          </a:xfrm>
          <a:prstGeom prst="rect">
            <a:avLst/>
          </a:prstGeom>
        </p:spPr>
      </p:pic>
    </p:spTree>
    <p:extLst>
      <p:ext uri="{BB962C8B-B14F-4D97-AF65-F5344CB8AC3E}">
        <p14:creationId xmlns:p14="http://schemas.microsoft.com/office/powerpoint/2010/main" val="20030287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5CDE-0542-44CA-BDC9-B648752CF346}"/>
              </a:ext>
            </a:extLst>
          </p:cNvPr>
          <p:cNvSpPr>
            <a:spLocks noGrp="1"/>
          </p:cNvSpPr>
          <p:nvPr>
            <p:ph type="title"/>
          </p:nvPr>
        </p:nvSpPr>
        <p:spPr/>
        <p:txBody>
          <a:bodyPr/>
          <a:lstStyle/>
          <a:p>
            <a:r>
              <a:rPr lang="zh-CN" altLang="en-US" dirty="0"/>
              <a:t>典型深度学习推理应用</a:t>
            </a:r>
            <a:endParaRPr lang="en-US" dirty="0"/>
          </a:p>
        </p:txBody>
      </p:sp>
      <p:pic>
        <p:nvPicPr>
          <p:cNvPr id="3" name="图片 2">
            <a:extLst>
              <a:ext uri="{FF2B5EF4-FFF2-40B4-BE49-F238E27FC236}">
                <a16:creationId xmlns:a16="http://schemas.microsoft.com/office/drawing/2014/main" id="{3A5BF611-6E9F-6741-AC6E-E1B9A1D3843D}"/>
              </a:ext>
            </a:extLst>
          </p:cNvPr>
          <p:cNvPicPr>
            <a:picLocks noChangeAspect="1"/>
          </p:cNvPicPr>
          <p:nvPr/>
        </p:nvPicPr>
        <p:blipFill>
          <a:blip r:embed="rId2"/>
          <a:stretch>
            <a:fillRect/>
          </a:stretch>
        </p:blipFill>
        <p:spPr>
          <a:xfrm>
            <a:off x="2353965" y="704358"/>
            <a:ext cx="9073008" cy="5718037"/>
          </a:xfrm>
          <a:prstGeom prst="rect">
            <a:avLst/>
          </a:prstGeom>
        </p:spPr>
      </p:pic>
      <p:sp>
        <p:nvSpPr>
          <p:cNvPr id="9" name="Text Placeholder 2">
            <a:extLst>
              <a:ext uri="{FF2B5EF4-FFF2-40B4-BE49-F238E27FC236}">
                <a16:creationId xmlns:a16="http://schemas.microsoft.com/office/drawing/2014/main" id="{B9D259F2-D76E-458A-8090-19FDCA27D1D3}"/>
              </a:ext>
            </a:extLst>
          </p:cNvPr>
          <p:cNvSpPr>
            <a:spLocks noGrp="1"/>
          </p:cNvSpPr>
          <p:nvPr>
            <p:ph sz="half" idx="1"/>
          </p:nvPr>
        </p:nvSpPr>
        <p:spPr>
          <a:xfrm>
            <a:off x="553765" y="1628800"/>
            <a:ext cx="4824536" cy="902085"/>
          </a:xfrm>
        </p:spPr>
        <p:txBody>
          <a:bodyPr/>
          <a:lstStyle/>
          <a:p>
            <a:pPr marL="0" indent="0">
              <a:lnSpc>
                <a:spcPct val="150000"/>
              </a:lnSpc>
              <a:buNone/>
            </a:pPr>
            <a:r>
              <a:rPr lang="zh-CN" altLang="en-US" dirty="0">
                <a:latin typeface="Gill Sans MT" panose="020B0502020104020203" pitchFamily="34" charset="0"/>
              </a:rPr>
              <a:t>对话机器人</a:t>
            </a:r>
            <a:endParaRPr lang="en-US" altLang="zh-CN" dirty="0">
              <a:latin typeface="Gill Sans MT" panose="020B0502020104020203" pitchFamily="34" charset="0"/>
            </a:endParaRPr>
          </a:p>
          <a:p>
            <a:pPr marL="0" indent="0">
              <a:lnSpc>
                <a:spcPct val="150000"/>
              </a:lnSpc>
              <a:buNone/>
            </a:pPr>
            <a:r>
              <a:rPr lang="en-US" sz="2000" dirty="0">
                <a:latin typeface="Gill Sans MT" panose="020B0502020104020203" pitchFamily="34" charset="0"/>
              </a:rPr>
              <a:t>(e.g., Microsoft Xiao Ice, etc.)</a:t>
            </a:r>
          </a:p>
        </p:txBody>
      </p:sp>
    </p:spTree>
    <p:extLst>
      <p:ext uri="{BB962C8B-B14F-4D97-AF65-F5344CB8AC3E}">
        <p14:creationId xmlns:p14="http://schemas.microsoft.com/office/powerpoint/2010/main" val="91497157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5CDE-0542-44CA-BDC9-B648752CF346}"/>
              </a:ext>
            </a:extLst>
          </p:cNvPr>
          <p:cNvSpPr>
            <a:spLocks noGrp="1"/>
          </p:cNvSpPr>
          <p:nvPr>
            <p:ph type="title"/>
          </p:nvPr>
        </p:nvSpPr>
        <p:spPr/>
        <p:txBody>
          <a:bodyPr/>
          <a:lstStyle/>
          <a:p>
            <a:r>
              <a:rPr lang="zh-CN" altLang="en-US" dirty="0"/>
              <a:t>典型深度学习推理应用</a:t>
            </a:r>
            <a:endParaRPr lang="en-US" dirty="0"/>
          </a:p>
        </p:txBody>
      </p:sp>
      <p:pic>
        <p:nvPicPr>
          <p:cNvPr id="6" name="图片 5">
            <a:extLst>
              <a:ext uri="{FF2B5EF4-FFF2-40B4-BE49-F238E27FC236}">
                <a16:creationId xmlns:a16="http://schemas.microsoft.com/office/drawing/2014/main" id="{8897C536-0E1A-3B4D-9B87-628E7AE4C57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89869" y="1412776"/>
            <a:ext cx="10531476" cy="4464496"/>
          </a:xfrm>
          <a:prstGeom prst="rect">
            <a:avLst/>
          </a:prstGeom>
        </p:spPr>
      </p:pic>
      <p:sp>
        <p:nvSpPr>
          <p:cNvPr id="11" name="Text Placeholder 2">
            <a:extLst>
              <a:ext uri="{FF2B5EF4-FFF2-40B4-BE49-F238E27FC236}">
                <a16:creationId xmlns:a16="http://schemas.microsoft.com/office/drawing/2014/main" id="{1CA754EC-3A59-4F3E-A09D-AAC6354D57D0}"/>
              </a:ext>
            </a:extLst>
          </p:cNvPr>
          <p:cNvSpPr txBox="1">
            <a:spLocks/>
          </p:cNvSpPr>
          <p:nvPr/>
        </p:nvSpPr>
        <p:spPr>
          <a:xfrm>
            <a:off x="403837" y="1484784"/>
            <a:ext cx="2329294" cy="9760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sz="2400" dirty="0">
                <a:solidFill>
                  <a:srgbClr val="374154"/>
                </a:solidFill>
                <a:latin typeface="Gill Sans MT" panose="020B0502020104020203" pitchFamily="34" charset="0"/>
                <a:ea typeface="Microsoft YaHei" panose="020B0503020204020204" pitchFamily="34" charset="-122"/>
              </a:rPr>
              <a:t>推荐系统</a:t>
            </a:r>
            <a:endParaRPr lang="en-US" altLang="zh-CN" sz="2400" dirty="0">
              <a:solidFill>
                <a:srgbClr val="374154"/>
              </a:solidFill>
              <a:latin typeface="Gill Sans MT" panose="020B0502020104020203" pitchFamily="34" charset="0"/>
              <a:ea typeface="Microsoft YaHei" panose="020B0503020204020204" pitchFamily="34" charset="-122"/>
            </a:endParaRPr>
          </a:p>
          <a:p>
            <a:pPr>
              <a:lnSpc>
                <a:spcPct val="150000"/>
              </a:lnSpc>
            </a:pPr>
            <a:r>
              <a:rPr lang="en-US" sz="1800" dirty="0">
                <a:solidFill>
                  <a:srgbClr val="374154"/>
                </a:solidFill>
                <a:latin typeface="Gill Sans MT" panose="020B0502020104020203" pitchFamily="34" charset="0"/>
                <a:ea typeface="Microsoft YaHei" panose="020B0503020204020204" pitchFamily="34" charset="-122"/>
              </a:rPr>
              <a:t>(e.g., Bing News, etc.)</a:t>
            </a:r>
          </a:p>
        </p:txBody>
      </p:sp>
      <p:sp>
        <p:nvSpPr>
          <p:cNvPr id="7" name="矩形 6">
            <a:extLst>
              <a:ext uri="{FF2B5EF4-FFF2-40B4-BE49-F238E27FC236}">
                <a16:creationId xmlns:a16="http://schemas.microsoft.com/office/drawing/2014/main" id="{4A9BBE2B-5738-C540-9147-C1DAA918DABD}"/>
              </a:ext>
            </a:extLst>
          </p:cNvPr>
          <p:cNvSpPr/>
          <p:nvPr/>
        </p:nvSpPr>
        <p:spPr>
          <a:xfrm>
            <a:off x="4370189" y="6193903"/>
            <a:ext cx="3900748" cy="338554"/>
          </a:xfrm>
          <a:prstGeom prst="rect">
            <a:avLst/>
          </a:prstGeom>
        </p:spPr>
        <p:txBody>
          <a:bodyPr wrap="none">
            <a:spAutoFit/>
          </a:bodyPr>
          <a:lstStyle/>
          <a:p>
            <a:r>
              <a:rPr lang="zh-CN" altLang="en-US" sz="1600" dirty="0">
                <a:solidFill>
                  <a:srgbClr val="00FA00"/>
                </a:solidFill>
              </a:rPr>
              <a:t>https://developer.aliyun.com/article/739057</a:t>
            </a:r>
          </a:p>
        </p:txBody>
      </p:sp>
    </p:spTree>
    <p:extLst>
      <p:ext uri="{BB962C8B-B14F-4D97-AF65-F5344CB8AC3E}">
        <p14:creationId xmlns:p14="http://schemas.microsoft.com/office/powerpoint/2010/main" val="3621238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BDF93-FE4C-2749-B2CB-34E6483FC49C}"/>
              </a:ext>
            </a:extLst>
          </p:cNvPr>
          <p:cNvSpPr>
            <a:spLocks noGrp="1"/>
          </p:cNvSpPr>
          <p:nvPr>
            <p:ph type="title"/>
          </p:nvPr>
        </p:nvSpPr>
        <p:spPr/>
        <p:txBody>
          <a:bodyPr/>
          <a:lstStyle/>
          <a:p>
            <a:r>
              <a:rPr lang="zh-CN" altLang="en-US" dirty="0"/>
              <a:t>典型深度学习推理应用</a:t>
            </a:r>
            <a:endParaRPr kumimoji="1" lang="zh-CN" altLang="en-US" dirty="0"/>
          </a:p>
        </p:txBody>
      </p:sp>
      <p:pic>
        <p:nvPicPr>
          <p:cNvPr id="6" name="图片 5">
            <a:extLst>
              <a:ext uri="{FF2B5EF4-FFF2-40B4-BE49-F238E27FC236}">
                <a16:creationId xmlns:a16="http://schemas.microsoft.com/office/drawing/2014/main" id="{229CFEBC-049E-7C4B-8BF3-C4C2A774F2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5733" y="1423600"/>
            <a:ext cx="6165304" cy="4768738"/>
          </a:xfrm>
          <a:prstGeom prst="rect">
            <a:avLst/>
          </a:prstGeom>
        </p:spPr>
      </p:pic>
      <p:pic>
        <p:nvPicPr>
          <p:cNvPr id="7" name="图片 6">
            <a:extLst>
              <a:ext uri="{FF2B5EF4-FFF2-40B4-BE49-F238E27FC236}">
                <a16:creationId xmlns:a16="http://schemas.microsoft.com/office/drawing/2014/main" id="{0AA20232-FE6E-4E47-A23A-A4466AF8721A}"/>
              </a:ext>
            </a:extLst>
          </p:cNvPr>
          <p:cNvPicPr>
            <a:picLocks noChangeAspect="1"/>
          </p:cNvPicPr>
          <p:nvPr/>
        </p:nvPicPr>
        <p:blipFill>
          <a:blip r:embed="rId3"/>
          <a:stretch>
            <a:fillRect/>
          </a:stretch>
        </p:blipFill>
        <p:spPr>
          <a:xfrm>
            <a:off x="6674445" y="1412776"/>
            <a:ext cx="5196011" cy="4624722"/>
          </a:xfrm>
          <a:prstGeom prst="rect">
            <a:avLst/>
          </a:prstGeom>
        </p:spPr>
      </p:pic>
      <p:sp>
        <p:nvSpPr>
          <p:cNvPr id="8" name="矩形 7">
            <a:extLst>
              <a:ext uri="{FF2B5EF4-FFF2-40B4-BE49-F238E27FC236}">
                <a16:creationId xmlns:a16="http://schemas.microsoft.com/office/drawing/2014/main" id="{E7AEE520-50BC-BD40-A678-AC6942FB279D}"/>
              </a:ext>
            </a:extLst>
          </p:cNvPr>
          <p:cNvSpPr/>
          <p:nvPr/>
        </p:nvSpPr>
        <p:spPr>
          <a:xfrm>
            <a:off x="4586213" y="6217923"/>
            <a:ext cx="3920240" cy="338554"/>
          </a:xfrm>
          <a:prstGeom prst="rect">
            <a:avLst/>
          </a:prstGeom>
        </p:spPr>
        <p:txBody>
          <a:bodyPr wrap="none">
            <a:spAutoFit/>
          </a:bodyPr>
          <a:lstStyle/>
          <a:p>
            <a:r>
              <a:rPr lang="zh-CN" altLang="en-US" sz="1600" dirty="0">
                <a:solidFill>
                  <a:srgbClr val="00FA00"/>
                </a:solidFill>
              </a:rPr>
              <a:t>https://www.51cto.com/article/743990.html</a:t>
            </a:r>
          </a:p>
        </p:txBody>
      </p:sp>
    </p:spTree>
    <p:extLst>
      <p:ext uri="{BB962C8B-B14F-4D97-AF65-F5344CB8AC3E}">
        <p14:creationId xmlns:p14="http://schemas.microsoft.com/office/powerpoint/2010/main" val="767196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8EC088E-3A46-104A-9258-1B761B7128B3}"/>
              </a:ext>
            </a:extLst>
          </p:cNvPr>
          <p:cNvSpPr>
            <a:spLocks noGrp="1"/>
          </p:cNvSpPr>
          <p:nvPr>
            <p:ph type="title"/>
          </p:nvPr>
        </p:nvSpPr>
        <p:spPr/>
        <p:txBody>
          <a:bodyPr/>
          <a:lstStyle/>
          <a:p>
            <a:r>
              <a:rPr lang="zh-CN" altLang="en-US" dirty="0"/>
              <a:t>典型深度学习推理应用</a:t>
            </a:r>
          </a:p>
        </p:txBody>
      </p:sp>
      <p:sp>
        <p:nvSpPr>
          <p:cNvPr id="6" name="内容占位符 5">
            <a:extLst>
              <a:ext uri="{FF2B5EF4-FFF2-40B4-BE49-F238E27FC236}">
                <a16:creationId xmlns:a16="http://schemas.microsoft.com/office/drawing/2014/main" id="{874EB1A0-1652-8A43-BC4C-03A78C2C3921}"/>
              </a:ext>
            </a:extLst>
          </p:cNvPr>
          <p:cNvSpPr>
            <a:spLocks noGrp="1"/>
          </p:cNvSpPr>
          <p:nvPr>
            <p:ph sz="half" idx="1"/>
          </p:nvPr>
        </p:nvSpPr>
        <p:spPr/>
        <p:txBody>
          <a:bodyPr/>
          <a:lstStyle/>
          <a:p>
            <a:pPr marL="0" indent="0">
              <a:lnSpc>
                <a:spcPct val="150000"/>
              </a:lnSpc>
              <a:buNone/>
            </a:pPr>
            <a:r>
              <a:rPr lang="zh-CN" altLang="en-US" sz="2400" dirty="0"/>
              <a:t>在这个过程中，推理系统需要考虑和提供以下的功能：</a:t>
            </a:r>
          </a:p>
          <a:p>
            <a:pPr>
              <a:lnSpc>
                <a:spcPct val="150000"/>
              </a:lnSpc>
            </a:pPr>
            <a:r>
              <a:rPr lang="zh-CN" altLang="en-US" dirty="0"/>
              <a:t>提供可以被用户调用的接口</a:t>
            </a:r>
          </a:p>
          <a:p>
            <a:pPr>
              <a:lnSpc>
                <a:spcPct val="150000"/>
              </a:lnSpc>
            </a:pPr>
            <a:r>
              <a:rPr lang="zh-CN" altLang="en-US" dirty="0"/>
              <a:t>能够完成一定的数据处理将输入数据转为向量</a:t>
            </a:r>
          </a:p>
          <a:p>
            <a:pPr>
              <a:lnSpc>
                <a:spcPct val="150000"/>
              </a:lnSpc>
            </a:pPr>
            <a:r>
              <a:rPr lang="zh-CN" altLang="en-US" dirty="0"/>
              <a:t>能够在指定低延迟要求下返回用户响应</a:t>
            </a:r>
          </a:p>
          <a:p>
            <a:pPr>
              <a:lnSpc>
                <a:spcPct val="150000"/>
              </a:lnSpc>
            </a:pPr>
            <a:r>
              <a:rPr lang="zh-CN" altLang="en-US" dirty="0"/>
              <a:t>能够利用多样的加速器进行一定的加速</a:t>
            </a:r>
          </a:p>
          <a:p>
            <a:pPr>
              <a:lnSpc>
                <a:spcPct val="150000"/>
              </a:lnSpc>
            </a:pPr>
            <a:r>
              <a:rPr lang="zh-CN" altLang="en-US" dirty="0"/>
              <a:t>能够随着用户的增长保持高吞吐的服务响应和动态进行扩容</a:t>
            </a:r>
          </a:p>
          <a:p>
            <a:pPr>
              <a:lnSpc>
                <a:spcPct val="150000"/>
              </a:lnSpc>
            </a:pPr>
            <a:r>
              <a:rPr lang="zh-CN" altLang="en-US" dirty="0"/>
              <a:t>能够可靠的提供服务，应对软硬件的失效</a:t>
            </a:r>
          </a:p>
          <a:p>
            <a:pPr>
              <a:lnSpc>
                <a:spcPct val="150000"/>
              </a:lnSpc>
            </a:pPr>
            <a:r>
              <a:rPr lang="zh-CN" altLang="en-US" dirty="0"/>
              <a:t>能够支持算法工程师不断更新迭代模型，应对不断变化的新框架</a:t>
            </a:r>
          </a:p>
        </p:txBody>
      </p:sp>
      <p:pic>
        <p:nvPicPr>
          <p:cNvPr id="2" name="图片 1">
            <a:extLst>
              <a:ext uri="{FF2B5EF4-FFF2-40B4-BE49-F238E27FC236}">
                <a16:creationId xmlns:a16="http://schemas.microsoft.com/office/drawing/2014/main" id="{14F0A843-7363-5744-83CD-48683D24DEB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06693" y="899420"/>
            <a:ext cx="2522572" cy="5059160"/>
          </a:xfrm>
          <a:prstGeom prst="rect">
            <a:avLst/>
          </a:prstGeom>
        </p:spPr>
      </p:pic>
    </p:spTree>
    <p:extLst>
      <p:ext uri="{BB962C8B-B14F-4D97-AF65-F5344CB8AC3E}">
        <p14:creationId xmlns:p14="http://schemas.microsoft.com/office/powerpoint/2010/main" val="42912153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31235</TotalTime>
  <Words>567</Words>
  <Application>Microsoft Macintosh PowerPoint</Application>
  <PresentationFormat>自定义</PresentationFormat>
  <Paragraphs>73</Paragraphs>
  <Slides>12</Slides>
  <Notes>3</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12</vt:i4>
      </vt:variant>
    </vt:vector>
  </HeadingPairs>
  <TitlesOfParts>
    <vt:vector size="34"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训练和推理 服务</vt:lpstr>
      <vt:lpstr>典型深度学习推理应用</vt:lpstr>
      <vt:lpstr>典型深度学习推理应用</vt:lpstr>
      <vt:lpstr>典型深度学习推理应用</vt:lpstr>
      <vt:lpstr>典型深度学习推理应用</vt:lpstr>
      <vt:lpstr>典型深度学习推理应用</vt:lpstr>
      <vt:lpstr>典型深度学习推理应用</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4937</cp:revision>
  <dcterms:created xsi:type="dcterms:W3CDTF">2015-01-14T10:38:57Z</dcterms:created>
  <dcterms:modified xsi:type="dcterms:W3CDTF">2023-01-09T05:49:09Z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